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77" r:id="rId3"/>
    <p:sldId id="278" r:id="rId4"/>
    <p:sldId id="279" r:id="rId5"/>
    <p:sldId id="280" r:id="rId6"/>
    <p:sldId id="257" r:id="rId7"/>
    <p:sldId id="281" r:id="rId8"/>
    <p:sldId id="258" r:id="rId9"/>
    <p:sldId id="282" r:id="rId10"/>
    <p:sldId id="259" r:id="rId11"/>
    <p:sldId id="260" r:id="rId12"/>
    <p:sldId id="283" r:id="rId13"/>
    <p:sldId id="284" r:id="rId14"/>
    <p:sldId id="262" r:id="rId15"/>
    <p:sldId id="261" r:id="rId16"/>
    <p:sldId id="285" r:id="rId17"/>
    <p:sldId id="286" r:id="rId18"/>
    <p:sldId id="263" r:id="rId19"/>
    <p:sldId id="287" r:id="rId20"/>
    <p:sldId id="264" r:id="rId21"/>
    <p:sldId id="288" r:id="rId22"/>
    <p:sldId id="266" r:id="rId23"/>
    <p:sldId id="265" r:id="rId24"/>
    <p:sldId id="289" r:id="rId25"/>
    <p:sldId id="267" r:id="rId26"/>
    <p:sldId id="268" r:id="rId27"/>
    <p:sldId id="290" r:id="rId28"/>
    <p:sldId id="269" r:id="rId29"/>
    <p:sldId id="270" r:id="rId30"/>
    <p:sldId id="271" r:id="rId31"/>
    <p:sldId id="272" r:id="rId32"/>
    <p:sldId id="273" r:id="rId33"/>
    <p:sldId id="291" r:id="rId34"/>
    <p:sldId id="274" r:id="rId35"/>
    <p:sldId id="275" r:id="rId36"/>
    <p:sldId id="292" r:id="rId37"/>
    <p:sldId id="276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00000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CA121-2EAF-4CBE-A153-DCE688D54C73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450D3D-1714-43D3-B6B4-2412C47C83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 dirty="0">
              <a:solidFill>
                <a:srgbClr val="FFFF00"/>
              </a:solidFill>
            </a:rPr>
            <a:t>Microsoft Excel</a:t>
          </a:r>
        </a:p>
        <a:p>
          <a:pPr>
            <a:lnSpc>
              <a:spcPct val="100000"/>
            </a:lnSpc>
            <a:defRPr cap="all"/>
          </a:pPr>
          <a:r>
            <a:rPr lang="en-IN" dirty="0">
              <a:solidFill>
                <a:schemeClr val="bg1"/>
              </a:solidFill>
            </a:rPr>
            <a:t>Data Cleaning &amp; Wrangling</a:t>
          </a:r>
          <a:endParaRPr lang="en-US" dirty="0">
            <a:solidFill>
              <a:schemeClr val="bg1"/>
            </a:solidFill>
          </a:endParaRPr>
        </a:p>
      </dgm:t>
    </dgm:pt>
    <dgm:pt modelId="{C01DF100-BA90-4E6C-A4F7-BF0BC958B3CF}" type="parTrans" cxnId="{CD35712F-AC67-4B4C-B62A-C380CE44E8AB}">
      <dgm:prSet/>
      <dgm:spPr/>
      <dgm:t>
        <a:bodyPr/>
        <a:lstStyle/>
        <a:p>
          <a:endParaRPr lang="en-US"/>
        </a:p>
      </dgm:t>
    </dgm:pt>
    <dgm:pt modelId="{426BBAC9-CEB4-4AFB-BB26-3F519133702F}" type="sibTrans" cxnId="{CD35712F-AC67-4B4C-B62A-C380CE44E8AB}">
      <dgm:prSet/>
      <dgm:spPr/>
      <dgm:t>
        <a:bodyPr/>
        <a:lstStyle/>
        <a:p>
          <a:endParaRPr lang="en-US"/>
        </a:p>
      </dgm:t>
    </dgm:pt>
    <dgm:pt modelId="{F836D8C8-BCC7-4CF0-B4F0-CCDB3292E7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 dirty="0">
              <a:solidFill>
                <a:srgbClr val="FFFF00"/>
              </a:solidFill>
            </a:rPr>
            <a:t>Microsoft Power BI</a:t>
          </a:r>
        </a:p>
        <a:p>
          <a:pPr>
            <a:lnSpc>
              <a:spcPct val="100000"/>
            </a:lnSpc>
            <a:defRPr cap="all"/>
          </a:pPr>
          <a:r>
            <a:rPr lang="en-IN" dirty="0">
              <a:solidFill>
                <a:schemeClr val="bg1"/>
              </a:solidFill>
            </a:rPr>
            <a:t>Data Analysis and Visualization</a:t>
          </a:r>
          <a:endParaRPr lang="en-US" dirty="0">
            <a:solidFill>
              <a:schemeClr val="bg1"/>
            </a:solidFill>
          </a:endParaRPr>
        </a:p>
      </dgm:t>
    </dgm:pt>
    <dgm:pt modelId="{9951591E-41D3-4B12-A2DD-D1C99F563107}" type="parTrans" cxnId="{915372BA-E7E6-478B-9DFD-88608E2F17CE}">
      <dgm:prSet/>
      <dgm:spPr/>
      <dgm:t>
        <a:bodyPr/>
        <a:lstStyle/>
        <a:p>
          <a:endParaRPr lang="en-US"/>
        </a:p>
      </dgm:t>
    </dgm:pt>
    <dgm:pt modelId="{20567D08-442F-4B10-878D-E5F537B2C8D0}" type="sibTrans" cxnId="{915372BA-E7E6-478B-9DFD-88608E2F17CE}">
      <dgm:prSet/>
      <dgm:spPr/>
      <dgm:t>
        <a:bodyPr/>
        <a:lstStyle/>
        <a:p>
          <a:endParaRPr lang="en-US"/>
        </a:p>
      </dgm:t>
    </dgm:pt>
    <dgm:pt modelId="{87D4FBF1-7C6F-46D9-9D78-485A5A2075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 dirty="0">
              <a:solidFill>
                <a:srgbClr val="FFFF00"/>
              </a:solidFill>
            </a:rPr>
            <a:t>Microsoft PowerPoint</a:t>
          </a:r>
        </a:p>
        <a:p>
          <a:pPr>
            <a:lnSpc>
              <a:spcPct val="100000"/>
            </a:lnSpc>
            <a:defRPr cap="all"/>
          </a:pPr>
          <a:r>
            <a:rPr lang="en-IN" dirty="0">
              <a:solidFill>
                <a:schemeClr val="bg1"/>
              </a:solidFill>
            </a:rPr>
            <a:t>Insight Presentation</a:t>
          </a:r>
          <a:endParaRPr lang="en-US" dirty="0">
            <a:solidFill>
              <a:schemeClr val="bg1"/>
            </a:solidFill>
          </a:endParaRPr>
        </a:p>
      </dgm:t>
    </dgm:pt>
    <dgm:pt modelId="{3B154D17-2617-434B-A4CF-A2AF61DDABCF}" type="parTrans" cxnId="{026C09D9-D99E-4824-998F-78383AA6D570}">
      <dgm:prSet/>
      <dgm:spPr/>
      <dgm:t>
        <a:bodyPr/>
        <a:lstStyle/>
        <a:p>
          <a:endParaRPr lang="en-US"/>
        </a:p>
      </dgm:t>
    </dgm:pt>
    <dgm:pt modelId="{90DB55D1-8471-4BD1-97D3-B2A16B70F720}" type="sibTrans" cxnId="{026C09D9-D99E-4824-998F-78383AA6D570}">
      <dgm:prSet/>
      <dgm:spPr/>
      <dgm:t>
        <a:bodyPr/>
        <a:lstStyle/>
        <a:p>
          <a:endParaRPr lang="en-US"/>
        </a:p>
      </dgm:t>
    </dgm:pt>
    <dgm:pt modelId="{A6C16DB5-FD26-46FA-B46C-2D2CB32D378D}" type="pres">
      <dgm:prSet presAssocID="{C20CA121-2EAF-4CBE-A153-DCE688D54C73}" presName="root" presStyleCnt="0">
        <dgm:presLayoutVars>
          <dgm:dir/>
          <dgm:resizeHandles val="exact"/>
        </dgm:presLayoutVars>
      </dgm:prSet>
      <dgm:spPr/>
    </dgm:pt>
    <dgm:pt modelId="{AD0E68A8-EE61-477F-AD85-BA668181CCDD}" type="pres">
      <dgm:prSet presAssocID="{FB450D3D-1714-43D3-B6B4-2412C47C8399}" presName="compNode" presStyleCnt="0"/>
      <dgm:spPr/>
    </dgm:pt>
    <dgm:pt modelId="{8FF92BAD-C79E-456A-BE4A-1A3638269C2F}" type="pres">
      <dgm:prSet presAssocID="{FB450D3D-1714-43D3-B6B4-2412C47C8399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8EA94E7-45E0-401F-9705-DECFE6803F3E}" type="pres">
      <dgm:prSet presAssocID="{FB450D3D-1714-43D3-B6B4-2412C47C83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FA18D89-C462-402B-8A34-700595F0A209}" type="pres">
      <dgm:prSet presAssocID="{FB450D3D-1714-43D3-B6B4-2412C47C8399}" presName="spaceRect" presStyleCnt="0"/>
      <dgm:spPr/>
    </dgm:pt>
    <dgm:pt modelId="{9CBF9ADA-8235-4C7E-9BBA-DFD1EB3900CC}" type="pres">
      <dgm:prSet presAssocID="{FB450D3D-1714-43D3-B6B4-2412C47C8399}" presName="textRect" presStyleLbl="revTx" presStyleIdx="0" presStyleCnt="3">
        <dgm:presLayoutVars>
          <dgm:chMax val="1"/>
          <dgm:chPref val="1"/>
        </dgm:presLayoutVars>
      </dgm:prSet>
      <dgm:spPr/>
    </dgm:pt>
    <dgm:pt modelId="{BC20BA1C-F2E7-4417-B999-169BB54FA00B}" type="pres">
      <dgm:prSet presAssocID="{426BBAC9-CEB4-4AFB-BB26-3F519133702F}" presName="sibTrans" presStyleCnt="0"/>
      <dgm:spPr/>
    </dgm:pt>
    <dgm:pt modelId="{C52580C4-7440-47C7-A216-9CC125BBC476}" type="pres">
      <dgm:prSet presAssocID="{F836D8C8-BCC7-4CF0-B4F0-CCDB3292E70E}" presName="compNode" presStyleCnt="0"/>
      <dgm:spPr/>
    </dgm:pt>
    <dgm:pt modelId="{E6228B8C-BE7A-44E9-928A-038741AA3BC4}" type="pres">
      <dgm:prSet presAssocID="{F836D8C8-BCC7-4CF0-B4F0-CCDB3292E70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61DF44-68E5-4A23-ABF3-36EC80977E51}" type="pres">
      <dgm:prSet presAssocID="{F836D8C8-BCC7-4CF0-B4F0-CCDB3292E7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B7E1F8-212A-45CC-A098-201B230CE744}" type="pres">
      <dgm:prSet presAssocID="{F836D8C8-BCC7-4CF0-B4F0-CCDB3292E70E}" presName="spaceRect" presStyleCnt="0"/>
      <dgm:spPr/>
    </dgm:pt>
    <dgm:pt modelId="{F935D745-D1BB-4024-88C5-D312A4735B34}" type="pres">
      <dgm:prSet presAssocID="{F836D8C8-BCC7-4CF0-B4F0-CCDB3292E70E}" presName="textRect" presStyleLbl="revTx" presStyleIdx="1" presStyleCnt="3">
        <dgm:presLayoutVars>
          <dgm:chMax val="1"/>
          <dgm:chPref val="1"/>
        </dgm:presLayoutVars>
      </dgm:prSet>
      <dgm:spPr/>
    </dgm:pt>
    <dgm:pt modelId="{437EBC3F-A302-4789-9246-BD46166F9A43}" type="pres">
      <dgm:prSet presAssocID="{20567D08-442F-4B10-878D-E5F537B2C8D0}" presName="sibTrans" presStyleCnt="0"/>
      <dgm:spPr/>
    </dgm:pt>
    <dgm:pt modelId="{55EE80D1-5AF0-4868-BE79-A39D4C8019B6}" type="pres">
      <dgm:prSet presAssocID="{87D4FBF1-7C6F-46D9-9D78-485A5A20756C}" presName="compNode" presStyleCnt="0"/>
      <dgm:spPr/>
    </dgm:pt>
    <dgm:pt modelId="{45AFE8AA-F166-44BD-84FC-45ADE80085ED}" type="pres">
      <dgm:prSet presAssocID="{87D4FBF1-7C6F-46D9-9D78-485A5A20756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FC32746-94FD-444F-86CA-42330415AAAB}" type="pres">
      <dgm:prSet presAssocID="{87D4FBF1-7C6F-46D9-9D78-485A5A2075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0F62B5B-E5E8-4320-B778-713B3F25307E}" type="pres">
      <dgm:prSet presAssocID="{87D4FBF1-7C6F-46D9-9D78-485A5A20756C}" presName="spaceRect" presStyleCnt="0"/>
      <dgm:spPr/>
    </dgm:pt>
    <dgm:pt modelId="{4F8D521F-FBD6-48D3-89A1-F2D9EE91A694}" type="pres">
      <dgm:prSet presAssocID="{87D4FBF1-7C6F-46D9-9D78-485A5A2075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4AD72C-10E7-43AE-9ECB-28A82AC71F44}" type="presOf" srcId="{F836D8C8-BCC7-4CF0-B4F0-CCDB3292E70E}" destId="{F935D745-D1BB-4024-88C5-D312A4735B34}" srcOrd="0" destOrd="0" presId="urn:microsoft.com/office/officeart/2018/5/layout/IconLeafLabelList"/>
    <dgm:cxn modelId="{CD35712F-AC67-4B4C-B62A-C380CE44E8AB}" srcId="{C20CA121-2EAF-4CBE-A153-DCE688D54C73}" destId="{FB450D3D-1714-43D3-B6B4-2412C47C8399}" srcOrd="0" destOrd="0" parTransId="{C01DF100-BA90-4E6C-A4F7-BF0BC958B3CF}" sibTransId="{426BBAC9-CEB4-4AFB-BB26-3F519133702F}"/>
    <dgm:cxn modelId="{9D77A682-9094-45D6-B13B-BC71A6B649DE}" type="presOf" srcId="{C20CA121-2EAF-4CBE-A153-DCE688D54C73}" destId="{A6C16DB5-FD26-46FA-B46C-2D2CB32D378D}" srcOrd="0" destOrd="0" presId="urn:microsoft.com/office/officeart/2018/5/layout/IconLeafLabelList"/>
    <dgm:cxn modelId="{D65C008C-4990-4FB5-B43D-00E1F3D98E35}" type="presOf" srcId="{FB450D3D-1714-43D3-B6B4-2412C47C8399}" destId="{9CBF9ADA-8235-4C7E-9BBA-DFD1EB3900CC}" srcOrd="0" destOrd="0" presId="urn:microsoft.com/office/officeart/2018/5/layout/IconLeafLabelList"/>
    <dgm:cxn modelId="{915372BA-E7E6-478B-9DFD-88608E2F17CE}" srcId="{C20CA121-2EAF-4CBE-A153-DCE688D54C73}" destId="{F836D8C8-BCC7-4CF0-B4F0-CCDB3292E70E}" srcOrd="1" destOrd="0" parTransId="{9951591E-41D3-4B12-A2DD-D1C99F563107}" sibTransId="{20567D08-442F-4B10-878D-E5F537B2C8D0}"/>
    <dgm:cxn modelId="{026C09D9-D99E-4824-998F-78383AA6D570}" srcId="{C20CA121-2EAF-4CBE-A153-DCE688D54C73}" destId="{87D4FBF1-7C6F-46D9-9D78-485A5A20756C}" srcOrd="2" destOrd="0" parTransId="{3B154D17-2617-434B-A4CF-A2AF61DDABCF}" sibTransId="{90DB55D1-8471-4BD1-97D3-B2A16B70F720}"/>
    <dgm:cxn modelId="{CD6B65F8-DB8E-4F11-898C-15EF5396BDA0}" type="presOf" srcId="{87D4FBF1-7C6F-46D9-9D78-485A5A20756C}" destId="{4F8D521F-FBD6-48D3-89A1-F2D9EE91A694}" srcOrd="0" destOrd="0" presId="urn:microsoft.com/office/officeart/2018/5/layout/IconLeafLabelList"/>
    <dgm:cxn modelId="{6359EBA6-33CF-459C-86F7-280D5EC5F63C}" type="presParOf" srcId="{A6C16DB5-FD26-46FA-B46C-2D2CB32D378D}" destId="{AD0E68A8-EE61-477F-AD85-BA668181CCDD}" srcOrd="0" destOrd="0" presId="urn:microsoft.com/office/officeart/2018/5/layout/IconLeafLabelList"/>
    <dgm:cxn modelId="{AC409939-FFC7-49B4-B93D-00DA83957CA2}" type="presParOf" srcId="{AD0E68A8-EE61-477F-AD85-BA668181CCDD}" destId="{8FF92BAD-C79E-456A-BE4A-1A3638269C2F}" srcOrd="0" destOrd="0" presId="urn:microsoft.com/office/officeart/2018/5/layout/IconLeafLabelList"/>
    <dgm:cxn modelId="{F644B42A-F023-49D3-AA12-A7892113A182}" type="presParOf" srcId="{AD0E68A8-EE61-477F-AD85-BA668181CCDD}" destId="{F8EA94E7-45E0-401F-9705-DECFE6803F3E}" srcOrd="1" destOrd="0" presId="urn:microsoft.com/office/officeart/2018/5/layout/IconLeafLabelList"/>
    <dgm:cxn modelId="{CA329008-8B11-43D5-9BDF-ED2BBB07AD7F}" type="presParOf" srcId="{AD0E68A8-EE61-477F-AD85-BA668181CCDD}" destId="{6FA18D89-C462-402B-8A34-700595F0A209}" srcOrd="2" destOrd="0" presId="urn:microsoft.com/office/officeart/2018/5/layout/IconLeafLabelList"/>
    <dgm:cxn modelId="{5B10C06B-F430-4C70-B4BE-FE2DEEE46904}" type="presParOf" srcId="{AD0E68A8-EE61-477F-AD85-BA668181CCDD}" destId="{9CBF9ADA-8235-4C7E-9BBA-DFD1EB3900CC}" srcOrd="3" destOrd="0" presId="urn:microsoft.com/office/officeart/2018/5/layout/IconLeafLabelList"/>
    <dgm:cxn modelId="{8A4936A1-BB23-42C0-B4F4-1D70F53FEBD5}" type="presParOf" srcId="{A6C16DB5-FD26-46FA-B46C-2D2CB32D378D}" destId="{BC20BA1C-F2E7-4417-B999-169BB54FA00B}" srcOrd="1" destOrd="0" presId="urn:microsoft.com/office/officeart/2018/5/layout/IconLeafLabelList"/>
    <dgm:cxn modelId="{F06C927E-3DD7-4ADE-9C4B-0BAD914BBE43}" type="presParOf" srcId="{A6C16DB5-FD26-46FA-B46C-2D2CB32D378D}" destId="{C52580C4-7440-47C7-A216-9CC125BBC476}" srcOrd="2" destOrd="0" presId="urn:microsoft.com/office/officeart/2018/5/layout/IconLeafLabelList"/>
    <dgm:cxn modelId="{EEE8E5F9-92A9-43DC-A4AB-E00E934C9903}" type="presParOf" srcId="{C52580C4-7440-47C7-A216-9CC125BBC476}" destId="{E6228B8C-BE7A-44E9-928A-038741AA3BC4}" srcOrd="0" destOrd="0" presId="urn:microsoft.com/office/officeart/2018/5/layout/IconLeafLabelList"/>
    <dgm:cxn modelId="{73607B21-8D11-460B-A003-87A4AAA0705B}" type="presParOf" srcId="{C52580C4-7440-47C7-A216-9CC125BBC476}" destId="{9761DF44-68E5-4A23-ABF3-36EC80977E51}" srcOrd="1" destOrd="0" presId="urn:microsoft.com/office/officeart/2018/5/layout/IconLeafLabelList"/>
    <dgm:cxn modelId="{5B0329C3-F29E-4838-A31C-639B1859391B}" type="presParOf" srcId="{C52580C4-7440-47C7-A216-9CC125BBC476}" destId="{C5B7E1F8-212A-45CC-A098-201B230CE744}" srcOrd="2" destOrd="0" presId="urn:microsoft.com/office/officeart/2018/5/layout/IconLeafLabelList"/>
    <dgm:cxn modelId="{F12BEE17-2DB1-4659-91ED-0D64DF518E3B}" type="presParOf" srcId="{C52580C4-7440-47C7-A216-9CC125BBC476}" destId="{F935D745-D1BB-4024-88C5-D312A4735B34}" srcOrd="3" destOrd="0" presId="urn:microsoft.com/office/officeart/2018/5/layout/IconLeafLabelList"/>
    <dgm:cxn modelId="{99C0E962-AA70-40A7-8F1C-81B0570B8806}" type="presParOf" srcId="{A6C16DB5-FD26-46FA-B46C-2D2CB32D378D}" destId="{437EBC3F-A302-4789-9246-BD46166F9A43}" srcOrd="3" destOrd="0" presId="urn:microsoft.com/office/officeart/2018/5/layout/IconLeafLabelList"/>
    <dgm:cxn modelId="{F8BCF468-2230-4344-B625-975BB6A10888}" type="presParOf" srcId="{A6C16DB5-FD26-46FA-B46C-2D2CB32D378D}" destId="{55EE80D1-5AF0-4868-BE79-A39D4C8019B6}" srcOrd="4" destOrd="0" presId="urn:microsoft.com/office/officeart/2018/5/layout/IconLeafLabelList"/>
    <dgm:cxn modelId="{B32357C9-3F8F-4A63-92C2-B6401E76B1A5}" type="presParOf" srcId="{55EE80D1-5AF0-4868-BE79-A39D4C8019B6}" destId="{45AFE8AA-F166-44BD-84FC-45ADE80085ED}" srcOrd="0" destOrd="0" presId="urn:microsoft.com/office/officeart/2018/5/layout/IconLeafLabelList"/>
    <dgm:cxn modelId="{A0CD710F-7379-420D-9138-7781905B7FEF}" type="presParOf" srcId="{55EE80D1-5AF0-4868-BE79-A39D4C8019B6}" destId="{1FC32746-94FD-444F-86CA-42330415AAAB}" srcOrd="1" destOrd="0" presId="urn:microsoft.com/office/officeart/2018/5/layout/IconLeafLabelList"/>
    <dgm:cxn modelId="{A4D6DE3A-9223-4DD6-8434-B0BDCEDC83A4}" type="presParOf" srcId="{55EE80D1-5AF0-4868-BE79-A39D4C8019B6}" destId="{30F62B5B-E5E8-4320-B778-713B3F25307E}" srcOrd="2" destOrd="0" presId="urn:microsoft.com/office/officeart/2018/5/layout/IconLeafLabelList"/>
    <dgm:cxn modelId="{5BA2C20F-6506-4008-938B-79EC45507204}" type="presParOf" srcId="{55EE80D1-5AF0-4868-BE79-A39D4C8019B6}" destId="{4F8D521F-FBD6-48D3-89A1-F2D9EE91A69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92BAD-C79E-456A-BE4A-1A3638269C2F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A94E7-45E0-401F-9705-DECFE6803F3E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F9ADA-8235-4C7E-9BBA-DFD1EB3900C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b="1" kern="1200" dirty="0">
              <a:solidFill>
                <a:srgbClr val="FFFF00"/>
              </a:solidFill>
            </a:rPr>
            <a:t>Microsoft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solidFill>
                <a:schemeClr val="bg1"/>
              </a:solidFill>
            </a:rPr>
            <a:t>Data Cleaning &amp; Wrangling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5768" y="3053169"/>
        <a:ext cx="3093750" cy="720000"/>
      </dsp:txXfrm>
    </dsp:sp>
    <dsp:sp modelId="{E6228B8C-BE7A-44E9-928A-038741AA3B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1DF44-68E5-4A23-ABF3-36EC80977E5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5D745-D1BB-4024-88C5-D312A4735B3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b="1" kern="1200" dirty="0">
              <a:solidFill>
                <a:srgbClr val="FFFF00"/>
              </a:solidFill>
            </a:rPr>
            <a:t>Microsoft Power BI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solidFill>
                <a:schemeClr val="bg1"/>
              </a:solidFill>
            </a:rPr>
            <a:t>Data Analysis and Visualization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710925" y="3053169"/>
        <a:ext cx="3093750" cy="720000"/>
      </dsp:txXfrm>
    </dsp:sp>
    <dsp:sp modelId="{45AFE8AA-F166-44BD-84FC-45ADE80085ED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32746-94FD-444F-86CA-42330415AAAB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D521F-FBD6-48D3-89A1-F2D9EE91A694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b="1" kern="1200" dirty="0">
              <a:solidFill>
                <a:srgbClr val="FFFF00"/>
              </a:solidFill>
            </a:rPr>
            <a:t>Microsoft PowerPoint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solidFill>
                <a:schemeClr val="bg1"/>
              </a:solidFill>
            </a:rPr>
            <a:t>Insight Presentation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F03D9-EE04-4712-B956-3BEDC9CB98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9D66B-BD93-4CAA-85B1-1C705C355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6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Number of Doors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Vehicle Size v/s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Vehicle Style v/s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9D66B-BD93-4CAA-85B1-1C705C355D4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72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Highway MPG &amp; City MPG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Highway MPG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City MPG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9D66B-BD93-4CAA-85B1-1C705C355D4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73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MSRP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Average Popularity by Market Category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Engine HP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Engine Cylinder v/s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Relationship b/w Engine Cylinders &amp;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Transmission Type v/s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Driven Wheels v/s Popularity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ZTQIAGx1KSow_AZu7oGX6CoX4R_paej/view?usp=sharing" TargetMode="External"/><Relationship Id="rId2" Type="http://schemas.openxmlformats.org/officeDocument/2006/relationships/hyperlink" Target="https://docs.google.com/spreadsheets/d/1tnRvxBNyxtOegdCdgH6yrYYPo-nzrFzn/edit?usp=sharing&amp;ouid=118390254998696131620&amp;rtpof=true&amp;sd=tru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bc1079b-535b-4851-9845-d9d47334fc81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796068" y="2479742"/>
            <a:ext cx="6939514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Amasis MT Pro" panose="02040504050005020304" pitchFamily="18" charset="0"/>
                <a:cs typeface="KodchiangUPC" panose="020B0502040204020203" pitchFamily="18" charset="-34"/>
              </a:rPr>
              <a:t>ANALYSISNG THE IMPACT OF CAR FEATURES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6210817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6/12/2024 2:13:51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795176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6/12/2024 2:11:16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8AB6D-87CB-C221-17F0-A4BDBFAADAD0}"/>
              </a:ext>
            </a:extLst>
          </p:cNvPr>
          <p:cNvSpPr txBox="1"/>
          <p:nvPr/>
        </p:nvSpPr>
        <p:spPr>
          <a:xfrm>
            <a:off x="853448" y="4088535"/>
            <a:ext cx="3013755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3C910"/>
                </a:solidFill>
                <a:latin typeface="Amasis MT Pro" panose="020F0502020204030204" pitchFamily="18" charset="0"/>
              </a:rPr>
              <a:t>By Sathish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3C910"/>
                </a:solidFill>
                <a:latin typeface="Amasis MT Pro" panose="020F0502020204030204" pitchFamily="18" charset="0"/>
              </a:rPr>
              <a:t>Data Analyst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3C910"/>
                </a:solidFill>
                <a:latin typeface="Amasis MT Pro" panose="020F0502020204030204" pitchFamily="18" charset="0"/>
              </a:rPr>
              <a:t>Bangalore, India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3C910"/>
                </a:solidFill>
                <a:latin typeface="Amasis MT Pro" panose="020F0502020204030204" pitchFamily="18" charset="0"/>
              </a:rPr>
              <a:t>sathishgudri@gmail.com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FCB7FB-74D2-B74C-F826-CCF383990840}"/>
              </a:ext>
            </a:extLst>
          </p:cNvPr>
          <p:cNvCxnSpPr/>
          <p:nvPr/>
        </p:nvCxnSpPr>
        <p:spPr>
          <a:xfrm>
            <a:off x="796068" y="4195482"/>
            <a:ext cx="0" cy="12293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 descr="Cars in a traffic jam">
            <a:extLst>
              <a:ext uri="{FF2B5EF4-FFF2-40B4-BE49-F238E27FC236}">
                <a16:creationId xmlns:a16="http://schemas.microsoft.com/office/drawing/2014/main" id="{80DFA46C-6A0E-5BDD-8BD9-4E045ED97917}"/>
              </a:ext>
            </a:extLst>
          </p:cNvPr>
          <p:cNvSpPr/>
          <p:nvPr/>
        </p:nvSpPr>
        <p:spPr>
          <a:xfrm>
            <a:off x="7638585" y="423746"/>
            <a:ext cx="6554784" cy="6156403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Bar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Engine HP v/s Popularity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Engine HP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Engine HP &amp; Popularity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anchor="ctr">
            <a:normAutofit/>
          </a:bodyPr>
          <a:lstStyle/>
          <a:p>
            <a:pPr algn="l"/>
            <a:r>
              <a:rPr lang="en-IN" sz="4800">
                <a:solidFill>
                  <a:schemeClr val="bg1"/>
                </a:solidFill>
              </a:rPr>
              <a:t>Insigths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/>
              <a:t>Engine HP ranging from 650 to 700 are the most popular followed by HP ranging from 350 to 400.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/>
              <a:t>Scatter plot depicts no direct relationship between the Engine HP and Popularity.</a:t>
            </a:r>
          </a:p>
        </p:txBody>
      </p:sp>
    </p:spTree>
    <p:extLst>
      <p:ext uri="{BB962C8B-B14F-4D97-AF65-F5344CB8AC3E}">
        <p14:creationId xmlns:p14="http://schemas.microsoft.com/office/powerpoint/2010/main" val="127809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teel machine">
            <a:extLst>
              <a:ext uri="{FF2B5EF4-FFF2-40B4-BE49-F238E27FC236}">
                <a16:creationId xmlns:a16="http://schemas.microsoft.com/office/drawing/2014/main" id="{43BE0A14-C098-AC4D-B56D-A6FD0FA90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>
                <a:solidFill>
                  <a:schemeClr val="bg1"/>
                </a:solidFill>
              </a:rPr>
              <a:t>Engine Cylinders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solidFill>
                  <a:schemeClr val="bg1"/>
                </a:solidFill>
              </a:rPr>
              <a:t>Understanding the relationship between the Engine Cylinders and Popularity and identifying the popular Engine Cylinders.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31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ngine Cylinder v/s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Engine Cylinder v/s Popularity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Engine Cylinders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Engine Cylinders &amp; Popularity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anchor="ctr">
            <a:normAutofit/>
          </a:bodyPr>
          <a:lstStyle/>
          <a:p>
            <a:pPr algn="l"/>
            <a:r>
              <a:rPr lang="en-IN" sz="4800">
                <a:solidFill>
                  <a:schemeClr val="bg1"/>
                </a:solidFill>
              </a:rPr>
              <a:t>Insigths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/>
              <a:t>Engine’s having 0 cylinders are the most popular, followed by engine’s with 10, 8, 6 cylinders respectively.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200" dirty="0"/>
              <a:t>Also, there is no visible relationship between the Engine Cylinders and Popularity.</a:t>
            </a:r>
          </a:p>
        </p:txBody>
      </p:sp>
    </p:spTree>
    <p:extLst>
      <p:ext uri="{BB962C8B-B14F-4D97-AF65-F5344CB8AC3E}">
        <p14:creationId xmlns:p14="http://schemas.microsoft.com/office/powerpoint/2010/main" val="316296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Transmission Type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Understanding the popularity of models based on transmission type</a:t>
            </a:r>
          </a:p>
        </p:txBody>
      </p:sp>
      <p:pic>
        <p:nvPicPr>
          <p:cNvPr id="15" name="Picture 14" descr="Gears up close">
            <a:extLst>
              <a:ext uri="{FF2B5EF4-FFF2-40B4-BE49-F238E27FC236}">
                <a16:creationId xmlns:a16="http://schemas.microsoft.com/office/drawing/2014/main" id="{0DB21A2D-518E-0192-7423-F53463DA6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9" r="41757" b="-1"/>
          <a:stretch/>
        </p:blipFill>
        <p:spPr>
          <a:xfrm>
            <a:off x="-7267" y="10"/>
            <a:ext cx="3952965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18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ransmission Type v/s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Transmission Type v/s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367CE-2907-28CE-7D01-4F52ACC5DE03}"/>
              </a:ext>
            </a:extLst>
          </p:cNvPr>
          <p:cNvSpPr txBox="1"/>
          <p:nvPr/>
        </p:nvSpPr>
        <p:spPr>
          <a:xfrm>
            <a:off x="8658617" y="2136338"/>
            <a:ext cx="325676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We can see that ‘DIRECT_DRIVE’ is the most popular transmission with mean popularity of 1.91K, followed by ‘AUTOMATED_MANNUAL’.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However, ‘AUTOMATIC’ is the least popular transmission type.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Tires painted with red">
            <a:extLst>
              <a:ext uri="{FF2B5EF4-FFF2-40B4-BE49-F238E27FC236}">
                <a16:creationId xmlns:a16="http://schemas.microsoft.com/office/drawing/2014/main" id="{3727CF21-8296-AAAD-FFF8-D2057CE39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" t="13176" b="725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IN" sz="6600" b="1">
                <a:solidFill>
                  <a:schemeClr val="bg1"/>
                </a:solidFill>
              </a:rPr>
              <a:t>Driven Wheels Analysis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IN">
                <a:solidFill>
                  <a:schemeClr val="bg1"/>
                </a:solidFill>
              </a:rPr>
              <a:t>Understanding the popularity of models based on Driven Wheels</a:t>
            </a:r>
          </a:p>
        </p:txBody>
      </p:sp>
    </p:spTree>
    <p:extLst>
      <p:ext uri="{BB962C8B-B14F-4D97-AF65-F5344CB8AC3E}">
        <p14:creationId xmlns:p14="http://schemas.microsoft.com/office/powerpoint/2010/main" val="237901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685ED-8C16-11EC-D003-459BB382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IN" dirty="0"/>
              <a:t>Project Description</a:t>
            </a:r>
          </a:p>
        </p:txBody>
      </p:sp>
      <p:pic>
        <p:nvPicPr>
          <p:cNvPr id="7" name="Picture 6" descr="Large car car park from above">
            <a:extLst>
              <a:ext uri="{FF2B5EF4-FFF2-40B4-BE49-F238E27FC236}">
                <a16:creationId xmlns:a16="http://schemas.microsoft.com/office/drawing/2014/main" id="{6D8F0FB9-65E5-7EF1-F15C-04AEC1A7B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" r="3641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0EBAE-BB68-88DA-04FA-3AD0B2928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1700"/>
              <a:t>The automotive industry has been rapidly evolving over the past few decades, with a growing focus on fuel efficiency, environmental sustainability, and technological innovation. With increasing competition among manufacturers and a changing consumer landscape, it has become more important than ever to understand the factors that drive consumer demand for cars.</a:t>
            </a:r>
          </a:p>
          <a:p>
            <a:endParaRPr lang="en-GB" sz="1700"/>
          </a:p>
          <a:p>
            <a:r>
              <a:rPr lang="en-GB" sz="1700"/>
              <a:t>The client has asked How can a car manufacturer optimize pricing and product development decisions to maximize profitability while meeting consumer demand?</a:t>
            </a: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1756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riven Wheels v/s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Driven Wheels v/s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EBAF7-A49D-142A-BF1B-E0671051D959}"/>
              </a:ext>
            </a:extLst>
          </p:cNvPr>
          <p:cNvSpPr txBox="1"/>
          <p:nvPr/>
        </p:nvSpPr>
        <p:spPr>
          <a:xfrm>
            <a:off x="401377" y="1756775"/>
            <a:ext cx="259574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We can see that, ‘four wheel drive’ is the most popular with mean popularity of 1.75K, followed by the ‘rear wheel drive’.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‘front wheel drive’, being the least popular with 1.39K as mean popularity.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anchor="ctr">
            <a:normAutofit/>
          </a:bodyPr>
          <a:lstStyle/>
          <a:p>
            <a:pPr algn="l"/>
            <a:r>
              <a:rPr lang="en-IN" sz="4800" dirty="0">
                <a:solidFill>
                  <a:schemeClr val="bg1"/>
                </a:solidFill>
              </a:rPr>
              <a:t>Number of Doors </a:t>
            </a:r>
            <a:br>
              <a:rPr lang="en-IN" sz="4800" dirty="0">
                <a:solidFill>
                  <a:schemeClr val="bg1"/>
                </a:solidFill>
              </a:rPr>
            </a:br>
            <a:r>
              <a:rPr lang="en-IN" sz="4800" dirty="0">
                <a:solidFill>
                  <a:schemeClr val="bg1"/>
                </a:solidFill>
              </a:rPr>
              <a:t>v/s Popularity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anchor="ctr">
            <a:normAutofit/>
          </a:bodyPr>
          <a:lstStyle/>
          <a:p>
            <a:pPr algn="l"/>
            <a:r>
              <a:rPr lang="en-IN" sz="3200" dirty="0"/>
              <a:t>Understanding the relationship between number of doors and its popularity.</a:t>
            </a:r>
          </a:p>
        </p:txBody>
      </p:sp>
    </p:spTree>
    <p:extLst>
      <p:ext uri="{BB962C8B-B14F-4D97-AF65-F5344CB8AC3E}">
        <p14:creationId xmlns:p14="http://schemas.microsoft.com/office/powerpoint/2010/main" val="239889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of Popularity by No. of Doors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03BB4-96EF-EFCF-8F0E-63723DE6A733}"/>
              </a:ext>
            </a:extLst>
          </p:cNvPr>
          <p:cNvSpPr txBox="1"/>
          <p:nvPr/>
        </p:nvSpPr>
        <p:spPr>
          <a:xfrm>
            <a:off x="9059091" y="1125195"/>
            <a:ext cx="252113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 can see that vehicles with 3 doors are most popular than the vehicles with 2 and 4 doors.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Number of Doors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Number of Doors &amp;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A0F36-3258-E0E7-0717-556E03951990}"/>
              </a:ext>
            </a:extLst>
          </p:cNvPr>
          <p:cNvSpPr txBox="1"/>
          <p:nvPr/>
        </p:nvSpPr>
        <p:spPr>
          <a:xfrm>
            <a:off x="6876398" y="901161"/>
            <a:ext cx="41992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There is no visible correlation between the Number of Doors and Popularity.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322" y="1175335"/>
            <a:ext cx="4172480" cy="2495971"/>
          </a:xfrm>
        </p:spPr>
        <p:txBody>
          <a:bodyPr anchor="b">
            <a:normAutofit/>
          </a:bodyPr>
          <a:lstStyle/>
          <a:p>
            <a:r>
              <a:rPr lang="en-IN" sz="4000" dirty="0"/>
              <a:t>Vehicle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820" y="3930449"/>
            <a:ext cx="4198479" cy="1724313"/>
          </a:xfrm>
        </p:spPr>
        <p:txBody>
          <a:bodyPr anchor="t">
            <a:normAutofit/>
          </a:bodyPr>
          <a:lstStyle/>
          <a:p>
            <a:r>
              <a:rPr lang="en-IN" sz="2000" dirty="0"/>
              <a:t>Understanding the relationship between Vehicle Size, Vehicle Style and its popularity.</a:t>
            </a:r>
          </a:p>
        </p:txBody>
      </p:sp>
      <p:pic>
        <p:nvPicPr>
          <p:cNvPr id="15" name="Picture 14" descr="A dashboard of a car">
            <a:extLst>
              <a:ext uri="{FF2B5EF4-FFF2-40B4-BE49-F238E27FC236}">
                <a16:creationId xmlns:a16="http://schemas.microsoft.com/office/drawing/2014/main" id="{4DC31120-A019-46D6-8C40-BFA243A62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4" r="24481" b="-2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B33CDD2-C0CB-D8AD-886D-0ABC95A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96001" y="-2"/>
            <a:ext cx="6096000" cy="6858001"/>
            <a:chOff x="-1" y="0"/>
            <a:chExt cx="7390263" cy="68580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7F47A2-1E11-C302-6F8E-F03239998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79677" y="2347416"/>
              <a:ext cx="1630908" cy="739026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47000">
                  <a:schemeClr val="accent2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AED115-5F26-CFFE-25B4-8CCB743B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 flipV="1">
              <a:off x="-1919061" y="1919060"/>
              <a:ext cx="6854280" cy="30161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47000">
                  <a:schemeClr val="accent2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032F8-FDD1-98F1-B20E-FB9CDF9EB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461657" y="4425055"/>
              <a:ext cx="2928605" cy="2432945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1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66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Vehicle Size v/s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Vehicle Size v/s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44E6D-7284-88FB-892C-423736AA7ABC}"/>
              </a:ext>
            </a:extLst>
          </p:cNvPr>
          <p:cNvSpPr txBox="1"/>
          <p:nvPr/>
        </p:nvSpPr>
        <p:spPr>
          <a:xfrm>
            <a:off x="5111872" y="751204"/>
            <a:ext cx="680667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clearly visible that the ‘large’ vehicles are the most preferred ones.</a:t>
            </a:r>
          </a:p>
          <a:p>
            <a:r>
              <a:rPr lang="en-IN" dirty="0">
                <a:solidFill>
                  <a:schemeClr val="bg1"/>
                </a:solidFill>
              </a:rPr>
              <a:t>‘Compact’ and ‘ Midsize’ are having almost similar mean popularities.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Vehicle Style v/s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Vehicle Style v/s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ED4D6-AD12-9098-5337-9072E285A004}"/>
              </a:ext>
            </a:extLst>
          </p:cNvPr>
          <p:cNvSpPr txBox="1"/>
          <p:nvPr/>
        </p:nvSpPr>
        <p:spPr>
          <a:xfrm>
            <a:off x="4334005" y="1265129"/>
            <a:ext cx="763677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‘Passenger Van’ are the most popular vehicle style, followed by ‘Cargo Minivan’.</a:t>
            </a:r>
          </a:p>
          <a:p>
            <a:r>
              <a:rPr lang="en-IN" dirty="0">
                <a:solidFill>
                  <a:schemeClr val="bg1"/>
                </a:solidFill>
              </a:rPr>
              <a:t>‘Convertible SUV’ are the least popular vehicle style.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IN" sz="6600">
                <a:solidFill>
                  <a:schemeClr val="bg1"/>
                </a:solidFill>
              </a:rPr>
              <a:t>Mileage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IN" sz="3200">
                <a:solidFill>
                  <a:schemeClr val="bg1"/>
                </a:solidFill>
              </a:rPr>
              <a:t>Understanding the relationship between vehicle mileage and its popularity.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8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Highway MPG &amp; City MPG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Highway mpg &amp; City mpg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71E6E-A8DF-D50E-7B6D-CB40C9DE08D1}"/>
              </a:ext>
            </a:extLst>
          </p:cNvPr>
          <p:cNvSpPr txBox="1"/>
          <p:nvPr/>
        </p:nvSpPr>
        <p:spPr>
          <a:xfrm>
            <a:off x="1079745" y="865554"/>
            <a:ext cx="78888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 can see a positive correlation between the Highway MPG and City MPG, which indicates that, as the City MPG increases, Highway MPG also tends to increase.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Highway MPG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Highway MPG &amp;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A6B31-DF67-9747-7E30-67B2BB79A92A}"/>
              </a:ext>
            </a:extLst>
          </p:cNvPr>
          <p:cNvSpPr txBox="1"/>
          <p:nvPr/>
        </p:nvSpPr>
        <p:spPr>
          <a:xfrm>
            <a:off x="6096000" y="678916"/>
            <a:ext cx="55498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However, there is no direct relationship is visible between the Highway MPG and Popularity.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A5B19-F472-D512-61A1-58C6841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07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A48DEA74-091E-BA04-231F-3BAD50C1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03A6-7B3C-8BBB-248C-F14E1750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This problem could be approached by </a:t>
            </a: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the relationship between a car's features, market category, and pricing, and identifying which features and categories are most popular among consumers and most profitable for the manufacturer.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of Popularity by Highway MPG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872A9-1608-137F-E580-A8CAD6572373}"/>
              </a:ext>
            </a:extLst>
          </p:cNvPr>
          <p:cNvSpPr txBox="1"/>
          <p:nvPr/>
        </p:nvSpPr>
        <p:spPr>
          <a:xfrm>
            <a:off x="1477887" y="1152395"/>
            <a:ext cx="62130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clear that, High mileage providing vehicles are most popular.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City MPG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City MPG &amp;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D219A-9B5C-C8E3-5097-96C9700C572A}"/>
              </a:ext>
            </a:extLst>
          </p:cNvPr>
          <p:cNvSpPr txBox="1"/>
          <p:nvPr/>
        </p:nvSpPr>
        <p:spPr>
          <a:xfrm>
            <a:off x="6588692" y="879333"/>
            <a:ext cx="497283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Even in the case of City MPG also there is no direct relationship between the City MPG and Popularity.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of Popularity by City MPG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BA015-45C4-2FB9-8DEA-5E4C24A54ED5}"/>
              </a:ext>
            </a:extLst>
          </p:cNvPr>
          <p:cNvSpPr txBox="1"/>
          <p:nvPr/>
        </p:nvSpPr>
        <p:spPr>
          <a:xfrm>
            <a:off x="663879" y="977031"/>
            <a:ext cx="902490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It is clear that, even in the case of City MPG, high mileage providing vehicle is the popular one.</a:t>
            </a:r>
          </a:p>
          <a:p>
            <a:r>
              <a:rPr lang="en-IN" dirty="0">
                <a:solidFill>
                  <a:schemeClr val="bg1"/>
                </a:solidFill>
              </a:rPr>
              <a:t>Interestingly, vehicles with City Mileage ranging from 40 to 50 are placed second.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79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83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8" name="Graphic 57" descr="Financial">
            <a:extLst>
              <a:ext uri="{FF2B5EF4-FFF2-40B4-BE49-F238E27FC236}">
                <a16:creationId xmlns:a16="http://schemas.microsoft.com/office/drawing/2014/main" id="{EDBFA4DA-C4C0-9360-00C1-9B09608E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402" y="1135530"/>
            <a:ext cx="4565184" cy="4565184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233CC06-BDEF-FB09-5CD7-786EBCAB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203990" cy="2782723"/>
          </a:xfrm>
        </p:spPr>
        <p:txBody>
          <a:bodyPr anchor="b">
            <a:normAutofit/>
          </a:bodyPr>
          <a:lstStyle/>
          <a:p>
            <a:pPr algn="l"/>
            <a:r>
              <a:rPr lang="en-IN" sz="4800">
                <a:solidFill>
                  <a:schemeClr val="bg1"/>
                </a:solidFill>
              </a:rPr>
              <a:t>Price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9DC6-CF00-21EB-AB5E-7C4AB3F2D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643" y="3764655"/>
            <a:ext cx="5203989" cy="1936059"/>
          </a:xfrm>
        </p:spPr>
        <p:txBody>
          <a:bodyPr anchor="t">
            <a:normAutofit/>
          </a:bodyPr>
          <a:lstStyle/>
          <a:p>
            <a:pPr algn="l"/>
            <a:r>
              <a:rPr lang="en-IN">
                <a:solidFill>
                  <a:schemeClr val="bg1"/>
                </a:solidFill>
              </a:rPr>
              <a:t>Understanding the relationship between Price and Popularity.</a:t>
            </a:r>
          </a:p>
        </p:txBody>
      </p:sp>
    </p:spTree>
    <p:extLst>
      <p:ext uri="{BB962C8B-B14F-4D97-AF65-F5344CB8AC3E}">
        <p14:creationId xmlns:p14="http://schemas.microsoft.com/office/powerpoint/2010/main" val="317617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lationship b/w MSRP &amp; Popularit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Relationship b/w MSRP &amp;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448DC-FD7A-A09E-D515-585B1557DBDA}"/>
              </a:ext>
            </a:extLst>
          </p:cNvPr>
          <p:cNvSpPr txBox="1"/>
          <p:nvPr/>
        </p:nvSpPr>
        <p:spPr>
          <a:xfrm>
            <a:off x="3720230" y="996005"/>
            <a:ext cx="7759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Here, we can see that there is no direct correlation between Price and Popularity.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Popularity by MSRP (Bins)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BA2E9-D362-E6F5-E0A6-F543F0F162F7}"/>
              </a:ext>
            </a:extLst>
          </p:cNvPr>
          <p:cNvSpPr txBox="1"/>
          <p:nvPr/>
        </p:nvSpPr>
        <p:spPr>
          <a:xfrm>
            <a:off x="1565753" y="851770"/>
            <a:ext cx="59952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most popular Price range is between 6 Lakhs to 6.5 Lakhs.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5F5018-0BD1-981A-AE9D-3D4AE2D37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IN" sz="5400" b="1" dirty="0">
                <a:solidFill>
                  <a:schemeClr val="bg1"/>
                </a:solidFill>
              </a:rPr>
              <a:t>Market Category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8FBA43-C685-CA3E-FBF5-0BEFEB953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Understanding the Popularity by Market Category</a:t>
            </a:r>
          </a:p>
        </p:txBody>
      </p:sp>
      <p:pic>
        <p:nvPicPr>
          <p:cNvPr id="8" name="Picture 7" descr="Cars parked in a line">
            <a:extLst>
              <a:ext uri="{FF2B5EF4-FFF2-40B4-BE49-F238E27FC236}">
                <a16:creationId xmlns:a16="http://schemas.microsoft.com/office/drawing/2014/main" id="{FA261B87-109A-847C-4886-9024707FB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5" r="1571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92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erage Popularity by Market Categor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Average Popularity by Market Category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BC12-C04F-1E72-101F-4E4B64D7ACE6}"/>
              </a:ext>
            </a:extLst>
          </p:cNvPr>
          <p:cNvSpPr txBox="1"/>
          <p:nvPr/>
        </p:nvSpPr>
        <p:spPr>
          <a:xfrm>
            <a:off x="4083484" y="494778"/>
            <a:ext cx="776982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It is clear that, Market Category of ‘Diesel’ is the most popular category, followed by ‘Flex Fuel’.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‘Luxury’ and ‘Exotic’ are the least popular ones.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9F8333-A6AD-6CAC-BF4D-592815D25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IN" sz="6600" b="1" dirty="0">
                <a:solidFill>
                  <a:srgbClr val="F3C910"/>
                </a:solidFill>
              </a:rPr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7DF429B-4A25-4E4C-8745-FD7F515DA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370" y="4758080"/>
            <a:ext cx="11517524" cy="763446"/>
          </a:xfrm>
        </p:spPr>
        <p:txBody>
          <a:bodyPr>
            <a:normAutofit/>
          </a:bodyPr>
          <a:lstStyle/>
          <a:p>
            <a:pPr algn="l"/>
            <a:r>
              <a:rPr lang="en-IN" sz="2200" dirty="0">
                <a:solidFill>
                  <a:schemeClr val="bg1"/>
                </a:solidFill>
              </a:rPr>
              <a:t>Access the Excel workbook and the Power BI report related to this analysis from the below provided link.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58ACD5-47AD-D401-728A-8CED1545DEBC}"/>
              </a:ext>
            </a:extLst>
          </p:cNvPr>
          <p:cNvSpPr txBox="1"/>
          <p:nvPr/>
        </p:nvSpPr>
        <p:spPr>
          <a:xfrm>
            <a:off x="896098" y="5539343"/>
            <a:ext cx="16152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sz="1800" dirty="0">
                <a:solidFill>
                  <a:schemeClr val="bg1"/>
                </a:solidFill>
                <a:hlinkClick r:id="rId2"/>
              </a:rPr>
              <a:t>Microsoft Excel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1F34F-3CC8-C002-96A7-F01E9AA3B3A0}"/>
              </a:ext>
            </a:extLst>
          </p:cNvPr>
          <p:cNvSpPr txBox="1"/>
          <p:nvPr/>
        </p:nvSpPr>
        <p:spPr>
          <a:xfrm>
            <a:off x="3260571" y="5535246"/>
            <a:ext cx="19719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sz="1800" dirty="0">
                <a:solidFill>
                  <a:schemeClr val="bg1"/>
                </a:solidFill>
                <a:hlinkClick r:id="rId3"/>
              </a:rPr>
              <a:t>Microsoft Power BI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8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8A26-B091-4476-CCD3-6FC6F45F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Tech Stacks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F30E80-BAE0-4138-397A-E70A7EE59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5918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80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3799F-15FB-540D-77B7-FE8D8098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Brand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F1DBA-278C-33B8-A623-66198555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popularity based on the Brand</a:t>
            </a:r>
          </a:p>
        </p:txBody>
      </p:sp>
    </p:spTree>
    <p:extLst>
      <p:ext uri="{BB962C8B-B14F-4D97-AF65-F5344CB8AC3E}">
        <p14:creationId xmlns:p14="http://schemas.microsoft.com/office/powerpoint/2010/main" val="274023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82" y="0"/>
            <a:ext cx="12184432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Popular Brand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BB982-050D-DDDB-830B-D7C9A31160CE}"/>
              </a:ext>
            </a:extLst>
          </p:cNvPr>
          <p:cNvSpPr txBox="1"/>
          <p:nvPr/>
        </p:nvSpPr>
        <p:spPr>
          <a:xfrm>
            <a:off x="5323170" y="1121549"/>
            <a:ext cx="6288458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Brand Analysis reveals that,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‘Ford’, ‘BMW’, and ‘Audi’ are most popular brands based on the mean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‘Genesis’ and ‘</a:t>
            </a:r>
            <a:r>
              <a:rPr lang="en-IN" sz="2000" dirty="0" err="1">
                <a:solidFill>
                  <a:schemeClr val="bg1"/>
                </a:solidFill>
              </a:rPr>
              <a:t>Spyker</a:t>
            </a:r>
            <a:r>
              <a:rPr lang="en-IN" sz="2000" dirty="0">
                <a:solidFill>
                  <a:schemeClr val="bg1"/>
                </a:solidFill>
              </a:rPr>
              <a:t>’ are the least popular car brands.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3799F-15FB-540D-77B7-FE8D8098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Fuel Type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F1DBA-278C-33B8-A623-66198555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763" y="4863054"/>
            <a:ext cx="407955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Understanding the popularity based on the Engine Fuel Type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95559555-0FA3-0C4C-6FD4-F6E629671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6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Engine Fuel Type v/s Popularity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4C3CF-4D91-8181-B319-1E2528DF6639}"/>
              </a:ext>
            </a:extLst>
          </p:cNvPr>
          <p:cNvSpPr txBox="1"/>
          <p:nvPr/>
        </p:nvSpPr>
        <p:spPr>
          <a:xfrm>
            <a:off x="5248406" y="627733"/>
            <a:ext cx="657616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Fuel Type Analysis reveals that, ‘flex-fuel (unleaded/E85)’ and  ‘natural gas’ are the top most popular fuel types, and ‘flex-fuel (premium unleaded required/E85’ is the least popular.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ears of a machine">
            <a:extLst>
              <a:ext uri="{FF2B5EF4-FFF2-40B4-BE49-F238E27FC236}">
                <a16:creationId xmlns:a16="http://schemas.microsoft.com/office/drawing/2014/main" id="{252C34EB-7AF9-42DC-968E-0601E0E5F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6" r="24688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3799F-15FB-540D-77B7-FE8D8098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Engine HP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F1DBA-278C-33B8-A623-66198555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Understanding the relationship between Engine HP and Popularity</a:t>
            </a:r>
          </a:p>
        </p:txBody>
      </p:sp>
    </p:spTree>
    <p:extLst>
      <p:ext uri="{BB962C8B-B14F-4D97-AF65-F5344CB8AC3E}">
        <p14:creationId xmlns:p14="http://schemas.microsoft.com/office/powerpoint/2010/main" val="28042119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1165</Words>
  <Application>Microsoft Office PowerPoint</Application>
  <PresentationFormat>Widescreen</PresentationFormat>
  <Paragraphs>141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Amasis MT Pro</vt:lpstr>
      <vt:lpstr>Aptos</vt:lpstr>
      <vt:lpstr>Arial</vt:lpstr>
      <vt:lpstr>Calibri</vt:lpstr>
      <vt:lpstr>Calibri Light</vt:lpstr>
      <vt:lpstr>Segoe UI</vt:lpstr>
      <vt:lpstr>Segoe UI Semibold</vt:lpstr>
      <vt:lpstr>Custom Design</vt:lpstr>
      <vt:lpstr>ANALYSISNG THE IMPACT OF CAR FEATURES</vt:lpstr>
      <vt:lpstr>Project Description</vt:lpstr>
      <vt:lpstr>Approach</vt:lpstr>
      <vt:lpstr>Tech Stacks Used</vt:lpstr>
      <vt:lpstr>Brand Analysis</vt:lpstr>
      <vt:lpstr>Popular Brand Analysis</vt:lpstr>
      <vt:lpstr>Fuel Type Analysis</vt:lpstr>
      <vt:lpstr>Engine Fuel Type v/s Popularity</vt:lpstr>
      <vt:lpstr>Engine HP Analysis</vt:lpstr>
      <vt:lpstr>Engine HP v/s Popularity</vt:lpstr>
      <vt:lpstr>Relationship b/w Engine HP &amp; Popularity</vt:lpstr>
      <vt:lpstr>Insigths</vt:lpstr>
      <vt:lpstr>Engine Cylinders Analysis</vt:lpstr>
      <vt:lpstr>Engine Cylinder v/s Popularity</vt:lpstr>
      <vt:lpstr>Relationship b/w Engine Cylinders &amp; Popularity</vt:lpstr>
      <vt:lpstr>Insigths</vt:lpstr>
      <vt:lpstr>Transmission Type Analysis</vt:lpstr>
      <vt:lpstr>Transmission Type v/s Popularity</vt:lpstr>
      <vt:lpstr>Driven Wheels Analysis</vt:lpstr>
      <vt:lpstr>Driven Wheels v/s Popularity</vt:lpstr>
      <vt:lpstr>Number of Doors  v/s Popularity</vt:lpstr>
      <vt:lpstr>Average of Popularity by No. of Doors</vt:lpstr>
      <vt:lpstr>Relationship b/w Number of Doors &amp; Popularity</vt:lpstr>
      <vt:lpstr>Vehicle Analysis</vt:lpstr>
      <vt:lpstr>Vehicle Size v/s Popularity</vt:lpstr>
      <vt:lpstr>Vehicle Style v/s Popularity</vt:lpstr>
      <vt:lpstr>Mileage Analysis</vt:lpstr>
      <vt:lpstr>Relationship b/w Highway mpg &amp; City mpg</vt:lpstr>
      <vt:lpstr>Relationship b/w Highway MPG &amp; Popularity</vt:lpstr>
      <vt:lpstr>Average of Popularity by Highway MPG</vt:lpstr>
      <vt:lpstr>Relationship b/w City MPG &amp; Popularity</vt:lpstr>
      <vt:lpstr>Average of Popularity by City MPG</vt:lpstr>
      <vt:lpstr>Price Analysis</vt:lpstr>
      <vt:lpstr>Relationship b/w MSRP &amp; Popularity</vt:lpstr>
      <vt:lpstr>Average Popularity by MSRP (Bins)</vt:lpstr>
      <vt:lpstr>Market Category Analysis</vt:lpstr>
      <vt:lpstr>Average Popularity by Market Category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Sathish MG</cp:lastModifiedBy>
  <cp:revision>7</cp:revision>
  <dcterms:created xsi:type="dcterms:W3CDTF">2016-09-04T11:54:55Z</dcterms:created>
  <dcterms:modified xsi:type="dcterms:W3CDTF">2024-06-13T06:45:14Z</dcterms:modified>
</cp:coreProperties>
</file>